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9" r:id="rId4"/>
    <p:sldId id="351" r:id="rId5"/>
    <p:sldId id="349" r:id="rId6"/>
    <p:sldId id="334" r:id="rId7"/>
    <p:sldId id="337" r:id="rId8"/>
    <p:sldId id="336" r:id="rId9"/>
    <p:sldId id="328" r:id="rId10"/>
    <p:sldId id="329" r:id="rId11"/>
    <p:sldId id="331" r:id="rId12"/>
    <p:sldId id="330" r:id="rId13"/>
    <p:sldId id="326" r:id="rId14"/>
    <p:sldId id="340" r:id="rId15"/>
    <p:sldId id="353" r:id="rId16"/>
    <p:sldId id="357" r:id="rId17"/>
    <p:sldId id="362" r:id="rId18"/>
    <p:sldId id="338" r:id="rId19"/>
    <p:sldId id="333" r:id="rId20"/>
    <p:sldId id="342" r:id="rId21"/>
    <p:sldId id="341" r:id="rId22"/>
    <p:sldId id="343" r:id="rId23"/>
    <p:sldId id="344" r:id="rId24"/>
    <p:sldId id="359" r:id="rId25"/>
    <p:sldId id="360" r:id="rId26"/>
    <p:sldId id="361" r:id="rId27"/>
    <p:sldId id="345" r:id="rId28"/>
    <p:sldId id="346" r:id="rId29"/>
    <p:sldId id="356" r:id="rId30"/>
    <p:sldId id="347" r:id="rId31"/>
  </p:sldIdLst>
  <p:sldSz cx="9144000" cy="5143500" type="screen16x9"/>
  <p:notesSz cx="6858000" cy="9144000"/>
  <p:embeddedFontLst>
    <p:embeddedFont>
      <p:font typeface="Montserrat" pitchFamily="2" charset="77"/>
      <p:regular r:id="rId34"/>
      <p:bold r:id="rId35"/>
      <p:italic r:id="rId36"/>
      <p:boldItalic r:id="rId37"/>
    </p:embeddedFont>
    <p:embeddedFont>
      <p:font typeface="Playfair Display" pitchFamily="2" charset="77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261773-80B7-45FC-9484-3F1DFDAA2990}">
  <a:tblStyle styleId="{D6261773-80B7-45FC-9484-3F1DFDAA29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/>
    </p:cSldViewPr>
  </p:slideViewPr>
  <p:outlineViewPr>
    <p:cViewPr>
      <p:scale>
        <a:sx n="33" d="100"/>
        <a:sy n="33" d="100"/>
      </p:scale>
      <p:origin x="0" y="-284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7150B96-9AE2-048C-1E6F-D6FECADBF3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D54ADCB-A2F3-122D-DB40-437B3FE990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40A87-BFFA-204F-8513-F98A00C30F62}" type="datetimeFigureOut">
              <a:rPr lang="nl-NL" smtClean="0"/>
              <a:t>30-01-2024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2D8EA82-635F-5A91-EE09-C26DB5376B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DE09427-CF29-9277-F5DA-0E56A501DE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1DD55-01D6-2F46-88E8-791958917A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820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516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469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018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971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195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3509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656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9752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3136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4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703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630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621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666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320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694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841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380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773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061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074494e924_1_17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074494e924_1_17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302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243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42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668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319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839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06d00659c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06d00659c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60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697850"/>
            <a:ext cx="4941900" cy="24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76650" y="3547175"/>
            <a:ext cx="2954100" cy="84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4350" y="459625"/>
            <a:ext cx="913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4350" y="4680300"/>
            <a:ext cx="913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878385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2"/>
          <p:cNvSpPr/>
          <p:nvPr/>
        </p:nvSpPr>
        <p:spPr>
          <a:xfrm>
            <a:off x="8643375" y="323575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" name="Google Shape;15;p2"/>
          <p:cNvCxnSpPr/>
          <p:nvPr/>
        </p:nvCxnSpPr>
        <p:spPr>
          <a:xfrm>
            <a:off x="36015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2"/>
          <p:cNvSpPr/>
          <p:nvPr/>
        </p:nvSpPr>
        <p:spPr>
          <a:xfrm>
            <a:off x="219675" y="323575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3375" y="4544250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219675" y="4544250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4299750" y="4410905"/>
            <a:ext cx="544500" cy="5445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100" y="53192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713100" y="1307497"/>
            <a:ext cx="77178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35" name="Google Shape;35;p4"/>
          <p:cNvCxnSpPr/>
          <p:nvPr/>
        </p:nvCxnSpPr>
        <p:spPr>
          <a:xfrm>
            <a:off x="4350" y="459625"/>
            <a:ext cx="913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4"/>
          <p:cNvCxnSpPr/>
          <p:nvPr/>
        </p:nvCxnSpPr>
        <p:spPr>
          <a:xfrm>
            <a:off x="4350" y="4680300"/>
            <a:ext cx="913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878385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36015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4"/>
          <p:cNvSpPr/>
          <p:nvPr/>
        </p:nvSpPr>
        <p:spPr>
          <a:xfrm>
            <a:off x="8643375" y="323575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219675" y="323575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8643375" y="4544250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219675" y="4544250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>
            <a:spLocks noGrp="1"/>
          </p:cNvSpPr>
          <p:nvPr>
            <p:ph type="subTitle" idx="1"/>
          </p:nvPr>
        </p:nvSpPr>
        <p:spPr>
          <a:xfrm>
            <a:off x="1854150" y="2301188"/>
            <a:ext cx="5435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1854150" y="1607213"/>
            <a:ext cx="5435700" cy="6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93" name="Google Shape;93;p9"/>
          <p:cNvCxnSpPr/>
          <p:nvPr/>
        </p:nvCxnSpPr>
        <p:spPr>
          <a:xfrm>
            <a:off x="4350" y="459625"/>
            <a:ext cx="913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9"/>
          <p:cNvCxnSpPr/>
          <p:nvPr/>
        </p:nvCxnSpPr>
        <p:spPr>
          <a:xfrm>
            <a:off x="4350" y="4680300"/>
            <a:ext cx="913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/>
          <p:cNvCxnSpPr/>
          <p:nvPr/>
        </p:nvCxnSpPr>
        <p:spPr>
          <a:xfrm>
            <a:off x="878385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9"/>
          <p:cNvSpPr/>
          <p:nvPr/>
        </p:nvSpPr>
        <p:spPr>
          <a:xfrm>
            <a:off x="8643375" y="323575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7" name="Google Shape;97;p9"/>
          <p:cNvCxnSpPr/>
          <p:nvPr/>
        </p:nvCxnSpPr>
        <p:spPr>
          <a:xfrm>
            <a:off x="36015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" name="Google Shape;98;p9"/>
          <p:cNvSpPr/>
          <p:nvPr/>
        </p:nvSpPr>
        <p:spPr>
          <a:xfrm>
            <a:off x="219675" y="323575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8643375" y="4544250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/>
          <p:nvPr/>
        </p:nvSpPr>
        <p:spPr>
          <a:xfrm>
            <a:off x="219675" y="4544250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3">
    <p:bg>
      <p:bgPr>
        <a:solidFill>
          <a:schemeClr val="accen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27"/>
          <p:cNvGrpSpPr/>
          <p:nvPr/>
        </p:nvGrpSpPr>
        <p:grpSpPr>
          <a:xfrm>
            <a:off x="4350" y="0"/>
            <a:ext cx="9135300" cy="5143500"/>
            <a:chOff x="4350" y="0"/>
            <a:chExt cx="9135300" cy="5143500"/>
          </a:xfrm>
        </p:grpSpPr>
        <p:cxnSp>
          <p:nvCxnSpPr>
            <p:cNvPr id="350" name="Google Shape;350;p27"/>
            <p:cNvCxnSpPr/>
            <p:nvPr/>
          </p:nvCxnSpPr>
          <p:spPr>
            <a:xfrm>
              <a:off x="4350" y="459625"/>
              <a:ext cx="913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27"/>
            <p:cNvCxnSpPr/>
            <p:nvPr/>
          </p:nvCxnSpPr>
          <p:spPr>
            <a:xfrm>
              <a:off x="4350" y="4680300"/>
              <a:ext cx="913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27"/>
            <p:cNvCxnSpPr/>
            <p:nvPr/>
          </p:nvCxnSpPr>
          <p:spPr>
            <a:xfrm>
              <a:off x="8783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27"/>
            <p:cNvCxnSpPr/>
            <p:nvPr/>
          </p:nvCxnSpPr>
          <p:spPr>
            <a:xfrm>
              <a:off x="3601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2">
    <p:bg>
      <p:bgPr>
        <a:solidFill>
          <a:schemeClr val="lt2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5" name="Google Shape;355;p28"/>
          <p:cNvCxnSpPr/>
          <p:nvPr/>
        </p:nvCxnSpPr>
        <p:spPr>
          <a:xfrm>
            <a:off x="4350" y="459625"/>
            <a:ext cx="913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6" name="Google Shape;356;p28"/>
          <p:cNvCxnSpPr/>
          <p:nvPr/>
        </p:nvCxnSpPr>
        <p:spPr>
          <a:xfrm>
            <a:off x="4350" y="4680300"/>
            <a:ext cx="913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7" name="Google Shape;357;p28"/>
          <p:cNvCxnSpPr/>
          <p:nvPr/>
        </p:nvCxnSpPr>
        <p:spPr>
          <a:xfrm>
            <a:off x="878385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8" name="Google Shape;358;p28"/>
          <p:cNvSpPr/>
          <p:nvPr/>
        </p:nvSpPr>
        <p:spPr>
          <a:xfrm>
            <a:off x="8643375" y="323575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9" name="Google Shape;359;p28"/>
          <p:cNvCxnSpPr/>
          <p:nvPr/>
        </p:nvCxnSpPr>
        <p:spPr>
          <a:xfrm>
            <a:off x="36015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0" name="Google Shape;360;p28"/>
          <p:cNvSpPr/>
          <p:nvPr/>
        </p:nvSpPr>
        <p:spPr>
          <a:xfrm>
            <a:off x="219675" y="323575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8"/>
          <p:cNvSpPr/>
          <p:nvPr/>
        </p:nvSpPr>
        <p:spPr>
          <a:xfrm>
            <a:off x="8643375" y="4544250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8"/>
          <p:cNvSpPr/>
          <p:nvPr/>
        </p:nvSpPr>
        <p:spPr>
          <a:xfrm>
            <a:off x="219675" y="4544250"/>
            <a:ext cx="272100" cy="2721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8"/>
          <p:cNvSpPr/>
          <p:nvPr/>
        </p:nvSpPr>
        <p:spPr>
          <a:xfrm>
            <a:off x="87900" y="2297717"/>
            <a:ext cx="544500" cy="5445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8"/>
          <p:cNvSpPr/>
          <p:nvPr/>
        </p:nvSpPr>
        <p:spPr>
          <a:xfrm>
            <a:off x="8507175" y="2297717"/>
            <a:ext cx="544500" cy="544500"/>
          </a:xfrm>
          <a:prstGeom prst="star4">
            <a:avLst>
              <a:gd name="adj" fmla="val 1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1927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81442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73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 txBox="1">
            <a:spLocks noGrp="1"/>
          </p:cNvSpPr>
          <p:nvPr>
            <p:ph type="ctrTitle"/>
          </p:nvPr>
        </p:nvSpPr>
        <p:spPr>
          <a:xfrm>
            <a:off x="937671" y="697850"/>
            <a:ext cx="4941900" cy="24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dirty="0" err="1"/>
              <a:t>Richteren</a:t>
            </a:r>
            <a:br>
              <a:rPr lang="en" sz="5600" dirty="0"/>
            </a:br>
            <a:r>
              <a:rPr lang="en" sz="5600" dirty="0"/>
              <a:t>Relevant</a:t>
            </a:r>
            <a:endParaRPr sz="6100" dirty="0"/>
          </a:p>
        </p:txBody>
      </p:sp>
      <p:pic>
        <p:nvPicPr>
          <p:cNvPr id="1028" name="Picture 4" descr="Compass PNG Transparent Images Free Download - Pngfre">
            <a:extLst>
              <a:ext uri="{FF2B5EF4-FFF2-40B4-BE49-F238E27FC236}">
                <a16:creationId xmlns:a16="http://schemas.microsoft.com/office/drawing/2014/main" id="{FF948296-3F5A-4295-3CD1-12A49C12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486" y="1198228"/>
            <a:ext cx="3093843" cy="308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21;p35">
            <a:extLst>
              <a:ext uri="{FF2B5EF4-FFF2-40B4-BE49-F238E27FC236}">
                <a16:creationId xmlns:a16="http://schemas.microsoft.com/office/drawing/2014/main" id="{B5988414-7A18-58EA-5069-0CEE3D76D50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37671" y="3189708"/>
            <a:ext cx="5435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i="1" dirty="0"/>
              <a:t>Avond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/>
              <a:t>Inleiding op de serie</a:t>
            </a:r>
            <a:endParaRPr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563809" y="92494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Verantwoording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1166327" y="1838132"/>
            <a:ext cx="6736701" cy="2680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“Al deze dingen nu zijn hun overkomen als voorbeelden voor ons, en ze zijn beschreven tot waarschuwing voor ons, over wie het einde van de eeuwen gekomen is.”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i="1" dirty="0"/>
              <a:t>1 Korinthe 10:11</a:t>
            </a:r>
          </a:p>
        </p:txBody>
      </p:sp>
    </p:spTree>
    <p:extLst>
      <p:ext uri="{BB962C8B-B14F-4D97-AF65-F5344CB8AC3E}">
        <p14:creationId xmlns:p14="http://schemas.microsoft.com/office/powerpoint/2010/main" val="3502945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563809" y="92494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Verantwoording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1166327" y="1838132"/>
            <a:ext cx="6736701" cy="2680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“En zoals Mozes de koperen slang in de woestijn verhoogd heeft, zo moet de Zoon des mensen verhoogd worden…”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i="1" dirty="0"/>
              <a:t>Johannes 3:14</a:t>
            </a:r>
          </a:p>
        </p:txBody>
      </p:sp>
    </p:spTree>
    <p:extLst>
      <p:ext uri="{BB962C8B-B14F-4D97-AF65-F5344CB8AC3E}">
        <p14:creationId xmlns:p14="http://schemas.microsoft.com/office/powerpoint/2010/main" val="2452046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563809" y="92494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Verantwoording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1166327" y="1838132"/>
            <a:ext cx="6736701" cy="2680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“….zij ontvingen het Woord met grote bereidwilligheid en onderzochten dagelijks de Schriften om te zien of die dingen zo waren.”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i="1" dirty="0"/>
              <a:t>Handelingen 17:11</a:t>
            </a:r>
          </a:p>
        </p:txBody>
      </p:sp>
    </p:spTree>
    <p:extLst>
      <p:ext uri="{BB962C8B-B14F-4D97-AF65-F5344CB8AC3E}">
        <p14:creationId xmlns:p14="http://schemas.microsoft.com/office/powerpoint/2010/main" val="164841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Wat </a:t>
            </a:r>
            <a:r>
              <a:rPr lang="en" sz="3600" dirty="0" err="1"/>
              <a:t>gaan</a:t>
            </a:r>
            <a:r>
              <a:rPr lang="en" sz="3600" dirty="0"/>
              <a:t> we </a:t>
            </a:r>
            <a:r>
              <a:rPr lang="en" sz="3600" dirty="0" err="1"/>
              <a:t>doen</a:t>
            </a:r>
            <a:r>
              <a:rPr lang="en" sz="3600" dirty="0"/>
              <a:t>?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Overzicht van de 8 avonden</a:t>
            </a:r>
            <a:br>
              <a:rPr lang="nl-NL" sz="1800" b="1" dirty="0"/>
            </a:br>
            <a:r>
              <a:rPr lang="nl-NL" sz="1800" dirty="0"/>
              <a:t>Inleiding op Richteren</a:t>
            </a:r>
            <a:br>
              <a:rPr lang="nl-NL" sz="1800" dirty="0"/>
            </a:br>
            <a:r>
              <a:rPr lang="nl-NL" sz="1800" dirty="0"/>
              <a:t>	</a:t>
            </a:r>
            <a:r>
              <a:rPr lang="nl-NL" sz="1800" dirty="0" err="1"/>
              <a:t>Othniël</a:t>
            </a:r>
            <a:r>
              <a:rPr lang="nl-NL" sz="1800" dirty="0"/>
              <a:t>			</a:t>
            </a:r>
            <a:r>
              <a:rPr lang="nl-NL" sz="1800" i="1" dirty="0"/>
              <a:t>Mesopotamiërs</a:t>
            </a:r>
            <a:br>
              <a:rPr lang="nl-NL" sz="1800" b="1" dirty="0"/>
            </a:br>
            <a:r>
              <a:rPr lang="nl-NL" sz="1800" b="1" dirty="0"/>
              <a:t>	</a:t>
            </a:r>
            <a:r>
              <a:rPr lang="nl-NL" sz="1800" dirty="0" err="1"/>
              <a:t>Ehud</a:t>
            </a:r>
            <a:r>
              <a:rPr lang="nl-NL" sz="1800" dirty="0"/>
              <a:t>			</a:t>
            </a:r>
            <a:r>
              <a:rPr lang="nl-NL" sz="1800" i="1" dirty="0"/>
              <a:t>Moabieten</a:t>
            </a:r>
            <a:br>
              <a:rPr lang="nl-NL" sz="1800" dirty="0"/>
            </a:br>
            <a:r>
              <a:rPr lang="nl-NL" sz="1800" dirty="0"/>
              <a:t>	Deborah (Barak	, </a:t>
            </a:r>
            <a:r>
              <a:rPr lang="nl-NL" sz="1800" dirty="0" err="1"/>
              <a:t>Jaël</a:t>
            </a:r>
            <a:r>
              <a:rPr lang="nl-NL" sz="1800" dirty="0"/>
              <a:t>)	</a:t>
            </a:r>
            <a:r>
              <a:rPr lang="nl-NL" sz="1800" i="1" dirty="0"/>
              <a:t>Kanaänieten</a:t>
            </a:r>
            <a:br>
              <a:rPr lang="nl-NL" sz="1800" dirty="0"/>
            </a:br>
            <a:r>
              <a:rPr lang="nl-NL" sz="1800" dirty="0"/>
              <a:t>	Gideon			</a:t>
            </a:r>
            <a:r>
              <a:rPr lang="nl-NL" sz="1800" i="1" dirty="0" err="1"/>
              <a:t>Midianieten</a:t>
            </a:r>
            <a:r>
              <a:rPr lang="nl-NL" sz="1800" i="1" dirty="0"/>
              <a:t> (</a:t>
            </a:r>
            <a:r>
              <a:rPr lang="nl-NL" sz="1800" i="1" dirty="0" err="1"/>
              <a:t>Amalekieten</a:t>
            </a:r>
            <a:r>
              <a:rPr lang="nl-NL" sz="1800" i="1" dirty="0"/>
              <a:t>)</a:t>
            </a:r>
            <a:br>
              <a:rPr lang="nl-NL" sz="1800" dirty="0"/>
            </a:br>
            <a:r>
              <a:rPr lang="nl-NL" sz="1800" dirty="0"/>
              <a:t>	</a:t>
            </a:r>
            <a:r>
              <a:rPr lang="nl-NL" sz="1800" dirty="0" err="1"/>
              <a:t>Jefta</a:t>
            </a:r>
            <a:r>
              <a:rPr lang="nl-NL" sz="1800" dirty="0"/>
              <a:t>			</a:t>
            </a:r>
            <a:r>
              <a:rPr lang="nl-NL" sz="1800" i="1" dirty="0"/>
              <a:t>Ammonieten</a:t>
            </a:r>
            <a:br>
              <a:rPr lang="nl-NL" sz="1800" dirty="0"/>
            </a:br>
            <a:r>
              <a:rPr lang="nl-NL" sz="1800" dirty="0"/>
              <a:t>	Simson	(</a:t>
            </a:r>
            <a:r>
              <a:rPr lang="nl-NL" sz="1800" dirty="0" err="1"/>
              <a:t>Samgar</a:t>
            </a:r>
            <a:r>
              <a:rPr lang="nl-NL" sz="1800" dirty="0"/>
              <a:t>)	</a:t>
            </a:r>
            <a:r>
              <a:rPr lang="nl-NL" sz="1800" i="1" dirty="0"/>
              <a:t>Filistijnen</a:t>
            </a:r>
            <a:br>
              <a:rPr lang="nl-NL" sz="1800" i="1" dirty="0"/>
            </a:br>
            <a:r>
              <a:rPr lang="nl-NL" sz="1800" dirty="0"/>
              <a:t>Slot van Richteren </a:t>
            </a:r>
            <a:r>
              <a:rPr lang="nl-NL" sz="1800" dirty="0">
                <a:sym typeface="Wingdings" pitchFamily="2" charset="2"/>
              </a:rPr>
              <a:t> </a:t>
            </a:r>
            <a:r>
              <a:rPr lang="nl-NL" sz="1800" dirty="0"/>
              <a:t>Samuël</a:t>
            </a:r>
          </a:p>
        </p:txBody>
      </p:sp>
    </p:spTree>
    <p:extLst>
      <p:ext uri="{BB962C8B-B14F-4D97-AF65-F5344CB8AC3E}">
        <p14:creationId xmlns:p14="http://schemas.microsoft.com/office/powerpoint/2010/main" val="43872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Wat </a:t>
            </a:r>
            <a:r>
              <a:rPr lang="en" sz="3600" dirty="0" err="1"/>
              <a:t>gaan</a:t>
            </a:r>
            <a:r>
              <a:rPr lang="en" sz="3600" dirty="0"/>
              <a:t> we </a:t>
            </a:r>
            <a:r>
              <a:rPr lang="en" sz="3600" dirty="0" err="1"/>
              <a:t>doen</a:t>
            </a:r>
            <a:r>
              <a:rPr lang="en" sz="3600" dirty="0"/>
              <a:t>?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Wat niet voorbijkomt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De complete levensverhalen van de richters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Hoofdstuk 9 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Hoofdstuk 12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De “kleine” richters (</a:t>
            </a:r>
            <a:r>
              <a:rPr lang="nl-NL" sz="1800" dirty="0" err="1"/>
              <a:t>Tola</a:t>
            </a:r>
            <a:r>
              <a:rPr lang="nl-NL" sz="1800" dirty="0"/>
              <a:t>, </a:t>
            </a:r>
            <a:r>
              <a:rPr lang="nl-NL" sz="1800" dirty="0" err="1"/>
              <a:t>Jaïr</a:t>
            </a:r>
            <a:r>
              <a:rPr lang="nl-NL" sz="1800" dirty="0"/>
              <a:t>, </a:t>
            </a:r>
            <a:r>
              <a:rPr lang="nl-NL" sz="1800" dirty="0" err="1"/>
              <a:t>Ebzan</a:t>
            </a:r>
            <a:r>
              <a:rPr lang="nl-NL" sz="1800" dirty="0"/>
              <a:t>, </a:t>
            </a:r>
            <a:r>
              <a:rPr lang="nl-NL" sz="1800" dirty="0" err="1"/>
              <a:t>Elon</a:t>
            </a:r>
            <a:r>
              <a:rPr lang="nl-NL" sz="1800" dirty="0"/>
              <a:t>, </a:t>
            </a:r>
            <a:r>
              <a:rPr lang="nl-NL" sz="1800" dirty="0" err="1"/>
              <a:t>Abdon</a:t>
            </a:r>
            <a:r>
              <a:rPr lang="nl-NL" sz="1800" dirty="0"/>
              <a:t>)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Lezen van hoofdstuk 17 t/m 21 (alleen globaal)</a:t>
            </a:r>
          </a:p>
        </p:txBody>
      </p:sp>
    </p:spTree>
    <p:extLst>
      <p:ext uri="{BB962C8B-B14F-4D97-AF65-F5344CB8AC3E}">
        <p14:creationId xmlns:p14="http://schemas.microsoft.com/office/powerpoint/2010/main" val="1612019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Wat </a:t>
            </a:r>
            <a:r>
              <a:rPr lang="en" sz="3600" dirty="0" err="1"/>
              <a:t>gaan</a:t>
            </a:r>
            <a:r>
              <a:rPr lang="en" sz="3600" dirty="0"/>
              <a:t> we </a:t>
            </a:r>
            <a:r>
              <a:rPr lang="en" sz="3600" dirty="0" err="1"/>
              <a:t>doen</a:t>
            </a:r>
            <a:r>
              <a:rPr lang="en" sz="3600" dirty="0"/>
              <a:t>?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Verloop van de komende avonden</a:t>
            </a:r>
            <a:br>
              <a:rPr lang="nl-NL" sz="1800" b="1" dirty="0"/>
            </a:br>
            <a:r>
              <a:rPr lang="nl-NL" sz="1800" dirty="0"/>
              <a:t>19:30		inloop en koffie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19:45		check–in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20:00		start studie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20:45		verwerking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21:30		afsluiting</a:t>
            </a:r>
          </a:p>
        </p:txBody>
      </p:sp>
    </p:spTree>
    <p:extLst>
      <p:ext uri="{BB962C8B-B14F-4D97-AF65-F5344CB8AC3E}">
        <p14:creationId xmlns:p14="http://schemas.microsoft.com/office/powerpoint/2010/main" val="2008756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953538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nl-NL" sz="2000" b="1" dirty="0"/>
              <a:t>Check–in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nl-NL" sz="1800" i="1" dirty="0"/>
              <a:t>In welke hoedanigheid ben je binnengekomen?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nl-NL" sz="1800" b="1" dirty="0"/>
              <a:t> </a:t>
            </a:r>
            <a:br>
              <a:rPr lang="nl-NL" sz="1800" b="1" dirty="0"/>
            </a:br>
            <a:endParaRPr lang="nl-NL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D1ABE69-DF69-4425-3F36-CF4561FDF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714" y="2151558"/>
            <a:ext cx="6550572" cy="192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7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Wat </a:t>
            </a:r>
            <a:r>
              <a:rPr lang="en" sz="3600" dirty="0" err="1"/>
              <a:t>gaan</a:t>
            </a:r>
            <a:r>
              <a:rPr lang="en" sz="3600" dirty="0"/>
              <a:t> we </a:t>
            </a:r>
            <a:r>
              <a:rPr lang="en" sz="3600" dirty="0" err="1"/>
              <a:t>doen</a:t>
            </a:r>
            <a:r>
              <a:rPr lang="en" sz="3600" dirty="0"/>
              <a:t>?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Verloop van de komende avonden</a:t>
            </a:r>
            <a:br>
              <a:rPr lang="nl-NL" sz="1800" b="1" dirty="0"/>
            </a:br>
            <a:r>
              <a:rPr lang="nl-NL" sz="1800" dirty="0"/>
              <a:t>19:30		inloop en koffie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19:45		check–in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20:00		start studie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20:45		verwerking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21:30		afsluiting</a:t>
            </a:r>
          </a:p>
        </p:txBody>
      </p:sp>
    </p:spTree>
    <p:extLst>
      <p:ext uri="{BB962C8B-B14F-4D97-AF65-F5344CB8AC3E}">
        <p14:creationId xmlns:p14="http://schemas.microsoft.com/office/powerpoint/2010/main" val="165829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en vast voornemen om de Bijbel te lezen - Geloofstoerusting">
            <a:extLst>
              <a:ext uri="{FF2B5EF4-FFF2-40B4-BE49-F238E27FC236}">
                <a16:creationId xmlns:a16="http://schemas.microsoft.com/office/drawing/2014/main" id="{8B6D57D2-0BA3-DA3B-4FD4-91F61758C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88"/>
            <a:ext cx="9146823" cy="5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006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Inleidende</a:t>
            </a:r>
            <a:r>
              <a:rPr lang="en" sz="3600" dirty="0"/>
              <a:t> </a:t>
            </a:r>
            <a:r>
              <a:rPr lang="en" sz="3600" dirty="0" err="1"/>
              <a:t>hoofdstukken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Opbouw van het boek</a:t>
            </a:r>
            <a:br>
              <a:rPr lang="nl-NL" sz="1800" b="1" dirty="0"/>
            </a:br>
            <a:r>
              <a:rPr lang="nl-NL" sz="1800" dirty="0"/>
              <a:t>1:1 t/m 3:6 	Proloog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3:7 t/m H16	Middengedeelte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H17 t/m H21	Epiloog</a:t>
            </a:r>
          </a:p>
          <a:p>
            <a:pPr marL="0" indent="0">
              <a:spcAft>
                <a:spcPts val="1200"/>
              </a:spcAft>
              <a:buNone/>
            </a:pPr>
            <a:br>
              <a:rPr lang="nl-NL" sz="1800" b="1" dirty="0"/>
            </a:b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296767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Inhoud</a:t>
            </a:r>
            <a:r>
              <a:rPr lang="en" sz="3600" dirty="0"/>
              <a:t> van </a:t>
            </a:r>
            <a:r>
              <a:rPr lang="en" sz="3600" dirty="0" err="1"/>
              <a:t>vanavond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477950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800" dirty="0"/>
              <a:t>Wie ben ik?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800" dirty="0"/>
              <a:t>Waarom Richteren?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800" dirty="0"/>
              <a:t>Wat is het doel?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800" dirty="0"/>
              <a:t>Wat gaan we doen?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800" dirty="0"/>
              <a:t>Inleidende hoofdstukken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800" dirty="0"/>
              <a:t>Verwerking: bespreken/overdenken en bidden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800" dirty="0"/>
              <a:t>Afsluiting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Inleidende</a:t>
            </a:r>
            <a:r>
              <a:rPr lang="en" sz="3600" dirty="0"/>
              <a:t> </a:t>
            </a:r>
            <a:r>
              <a:rPr lang="en" sz="3600" dirty="0" err="1"/>
              <a:t>hoofdstukken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Proloog: een drieluik</a:t>
            </a:r>
            <a:br>
              <a:rPr lang="nl-NL" sz="1800" b="1" u="sng" dirty="0"/>
            </a:br>
            <a:r>
              <a:rPr lang="nl-NL" sz="1800" dirty="0"/>
              <a:t>H1 			Politiek perspectief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H2 vers 1 t/m 5		Theologisch perspectief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H2 vers 6 t/m 		Situatieschets</a:t>
            </a:r>
            <a:br>
              <a:rPr lang="nl-NL" sz="1800" dirty="0"/>
            </a:br>
            <a:r>
              <a:rPr lang="nl-NL" sz="1800" dirty="0"/>
              <a:t>H3 vers 6</a:t>
            </a:r>
          </a:p>
          <a:p>
            <a:pPr marL="0" indent="0">
              <a:spcAft>
                <a:spcPts val="1200"/>
              </a:spcAft>
              <a:buNone/>
            </a:pPr>
            <a:endParaRPr lang="nl-NL" sz="1800" b="1" dirty="0"/>
          </a:p>
          <a:p>
            <a:pPr marL="0" indent="0">
              <a:spcAft>
                <a:spcPts val="1200"/>
              </a:spcAft>
              <a:buNone/>
            </a:pPr>
            <a:r>
              <a:rPr lang="nl-NL" sz="1800" b="1" dirty="0">
                <a:sym typeface="Wingdings" pitchFamily="2" charset="2"/>
              </a:rPr>
              <a:t> </a:t>
            </a:r>
            <a:r>
              <a:rPr lang="nl-NL" sz="1800" dirty="0">
                <a:sym typeface="Wingdings" pitchFamily="2" charset="2"/>
              </a:rPr>
              <a:t>Samenvatting als inleiding: vertellen wat je gaat vertellen</a:t>
            </a:r>
            <a:br>
              <a:rPr lang="nl-NL" sz="1800" b="1" dirty="0"/>
            </a:b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226613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Inleidende</a:t>
            </a:r>
            <a:r>
              <a:rPr lang="en" sz="3600" dirty="0"/>
              <a:t> </a:t>
            </a:r>
            <a:r>
              <a:rPr lang="en" sz="3600" dirty="0" err="1"/>
              <a:t>hoofdstukken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Politiek perspectief: het menselijke aspect (H1)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Luisteren naar God, maar met eigen inbreng (politiek, macht)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Overwinning, maar niet compleet bezit van het land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Overheersing, maar niet verdrijven van andere volken</a:t>
            </a:r>
            <a:br>
              <a:rPr lang="nl-NL" sz="1800" b="1" dirty="0"/>
            </a:b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53795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Inleidende</a:t>
            </a:r>
            <a:r>
              <a:rPr lang="en" sz="3600" dirty="0"/>
              <a:t> </a:t>
            </a:r>
            <a:r>
              <a:rPr lang="en" sz="3600" dirty="0" err="1"/>
              <a:t>hoofdstukken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Theologisch perspectief: vanuit God bezien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Bevrijding en verbond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Gebod m.b.t. inwoners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Gevolg van de keuze</a:t>
            </a:r>
          </a:p>
          <a:p>
            <a:pPr marL="0" indent="0">
              <a:spcAft>
                <a:spcPts val="1200"/>
              </a:spcAft>
              <a:buNone/>
            </a:pPr>
            <a:endParaRPr lang="nl-NL" sz="1800" dirty="0"/>
          </a:p>
          <a:p>
            <a:pPr marL="0" indent="0">
              <a:spcAft>
                <a:spcPts val="1200"/>
              </a:spcAft>
              <a:buNone/>
            </a:pPr>
            <a:endParaRPr lang="nl-NL" sz="1800" dirty="0"/>
          </a:p>
        </p:txBody>
      </p:sp>
      <p:grpSp>
        <p:nvGrpSpPr>
          <p:cNvPr id="2" name="Google Shape;1033;p60">
            <a:extLst>
              <a:ext uri="{FF2B5EF4-FFF2-40B4-BE49-F238E27FC236}">
                <a16:creationId xmlns:a16="http://schemas.microsoft.com/office/drawing/2014/main" id="{6D4EBAE4-ABE4-1FBC-783B-12D810E642C5}"/>
              </a:ext>
            </a:extLst>
          </p:cNvPr>
          <p:cNvGrpSpPr/>
          <p:nvPr/>
        </p:nvGrpSpPr>
        <p:grpSpPr>
          <a:xfrm>
            <a:off x="6710048" y="2858611"/>
            <a:ext cx="878792" cy="1108437"/>
            <a:chOff x="1560842" y="3316479"/>
            <a:chExt cx="261908" cy="356378"/>
          </a:xfrm>
        </p:grpSpPr>
        <p:sp>
          <p:nvSpPr>
            <p:cNvPr id="3" name="Google Shape;1035;p60">
              <a:extLst>
                <a:ext uri="{FF2B5EF4-FFF2-40B4-BE49-F238E27FC236}">
                  <a16:creationId xmlns:a16="http://schemas.microsoft.com/office/drawing/2014/main" id="{3473C772-A7C3-F4B1-323F-E14B7DF69FA8}"/>
                </a:ext>
              </a:extLst>
            </p:cNvPr>
            <p:cNvSpPr/>
            <p:nvPr/>
          </p:nvSpPr>
          <p:spPr>
            <a:xfrm>
              <a:off x="1602412" y="3316479"/>
              <a:ext cx="220338" cy="356378"/>
            </a:xfrm>
            <a:custGeom>
              <a:avLst/>
              <a:gdLst/>
              <a:ahLst/>
              <a:cxnLst/>
              <a:rect l="l" t="t" r="r" b="b"/>
              <a:pathLst>
                <a:path w="6788" h="10979" extrusionOk="0">
                  <a:moveTo>
                    <a:pt x="4144" y="2382"/>
                  </a:moveTo>
                  <a:cubicBezTo>
                    <a:pt x="4334" y="2382"/>
                    <a:pt x="4501" y="2548"/>
                    <a:pt x="4501" y="2739"/>
                  </a:cubicBezTo>
                  <a:lnTo>
                    <a:pt x="4501" y="3358"/>
                  </a:lnTo>
                  <a:lnTo>
                    <a:pt x="5073" y="3358"/>
                  </a:lnTo>
                  <a:cubicBezTo>
                    <a:pt x="5287" y="3358"/>
                    <a:pt x="5454" y="3525"/>
                    <a:pt x="5454" y="3715"/>
                  </a:cubicBezTo>
                  <a:lnTo>
                    <a:pt x="5454" y="5216"/>
                  </a:lnTo>
                  <a:cubicBezTo>
                    <a:pt x="5454" y="5406"/>
                    <a:pt x="5287" y="5573"/>
                    <a:pt x="5073" y="5573"/>
                  </a:cubicBezTo>
                  <a:lnTo>
                    <a:pt x="4501" y="5573"/>
                  </a:lnTo>
                  <a:lnTo>
                    <a:pt x="4501" y="7049"/>
                  </a:lnTo>
                  <a:cubicBezTo>
                    <a:pt x="4501" y="7264"/>
                    <a:pt x="4334" y="7430"/>
                    <a:pt x="4144" y="7430"/>
                  </a:cubicBezTo>
                  <a:lnTo>
                    <a:pt x="2644" y="7430"/>
                  </a:lnTo>
                  <a:cubicBezTo>
                    <a:pt x="2453" y="7430"/>
                    <a:pt x="2286" y="7264"/>
                    <a:pt x="2286" y="7049"/>
                  </a:cubicBezTo>
                  <a:lnTo>
                    <a:pt x="2286" y="5573"/>
                  </a:lnTo>
                  <a:lnTo>
                    <a:pt x="1715" y="5573"/>
                  </a:lnTo>
                  <a:cubicBezTo>
                    <a:pt x="1524" y="5573"/>
                    <a:pt x="1358" y="5406"/>
                    <a:pt x="1358" y="5216"/>
                  </a:cubicBezTo>
                  <a:lnTo>
                    <a:pt x="1358" y="3715"/>
                  </a:lnTo>
                  <a:cubicBezTo>
                    <a:pt x="1358" y="3525"/>
                    <a:pt x="1524" y="3358"/>
                    <a:pt x="1715" y="3358"/>
                  </a:cubicBezTo>
                  <a:lnTo>
                    <a:pt x="2286" y="3358"/>
                  </a:lnTo>
                  <a:lnTo>
                    <a:pt x="2286" y="2739"/>
                  </a:lnTo>
                  <a:cubicBezTo>
                    <a:pt x="2286" y="2548"/>
                    <a:pt x="2453" y="2382"/>
                    <a:pt x="2644" y="2382"/>
                  </a:cubicBezTo>
                  <a:close/>
                  <a:moveTo>
                    <a:pt x="0" y="0"/>
                  </a:moveTo>
                  <a:lnTo>
                    <a:pt x="0" y="10979"/>
                  </a:lnTo>
                  <a:lnTo>
                    <a:pt x="6430" y="10979"/>
                  </a:lnTo>
                  <a:cubicBezTo>
                    <a:pt x="6621" y="10979"/>
                    <a:pt x="6787" y="10812"/>
                    <a:pt x="6787" y="10621"/>
                  </a:cubicBezTo>
                  <a:lnTo>
                    <a:pt x="6787" y="357"/>
                  </a:lnTo>
                  <a:cubicBezTo>
                    <a:pt x="6787" y="143"/>
                    <a:pt x="6621" y="0"/>
                    <a:pt x="6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4" name="Google Shape;1036;p60">
              <a:extLst>
                <a:ext uri="{FF2B5EF4-FFF2-40B4-BE49-F238E27FC236}">
                  <a16:creationId xmlns:a16="http://schemas.microsoft.com/office/drawing/2014/main" id="{02480C9E-E677-8612-5087-2CFCF7647400}"/>
                </a:ext>
              </a:extLst>
            </p:cNvPr>
            <p:cNvSpPr/>
            <p:nvPr/>
          </p:nvSpPr>
          <p:spPr>
            <a:xfrm>
              <a:off x="1560842" y="3316479"/>
              <a:ext cx="35576" cy="356378"/>
            </a:xfrm>
            <a:custGeom>
              <a:avLst/>
              <a:gdLst/>
              <a:ahLst/>
              <a:cxnLst/>
              <a:rect l="l" t="t" r="r" b="b"/>
              <a:pathLst>
                <a:path w="1096" h="10979" extrusionOk="0">
                  <a:moveTo>
                    <a:pt x="358" y="0"/>
                  </a:moveTo>
                  <a:cubicBezTo>
                    <a:pt x="167" y="0"/>
                    <a:pt x="0" y="143"/>
                    <a:pt x="0" y="357"/>
                  </a:cubicBezTo>
                  <a:lnTo>
                    <a:pt x="0" y="10621"/>
                  </a:lnTo>
                  <a:cubicBezTo>
                    <a:pt x="0" y="10812"/>
                    <a:pt x="167" y="10979"/>
                    <a:pt x="358" y="10979"/>
                  </a:cubicBezTo>
                  <a:lnTo>
                    <a:pt x="1096" y="10979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" name="Google Shape;1037;p60">
              <a:extLst>
                <a:ext uri="{FF2B5EF4-FFF2-40B4-BE49-F238E27FC236}">
                  <a16:creationId xmlns:a16="http://schemas.microsoft.com/office/drawing/2014/main" id="{09B562FF-4577-878F-7F76-A45E011F697B}"/>
                </a:ext>
              </a:extLst>
            </p:cNvPr>
            <p:cNvSpPr/>
            <p:nvPr/>
          </p:nvSpPr>
          <p:spPr>
            <a:xfrm>
              <a:off x="1670417" y="3417722"/>
              <a:ext cx="85078" cy="115980"/>
            </a:xfrm>
            <a:custGeom>
              <a:avLst/>
              <a:gdLst/>
              <a:ahLst/>
              <a:cxnLst/>
              <a:rect l="l" t="t" r="r" b="b"/>
              <a:pathLst>
                <a:path w="2621" h="3573" extrusionOk="0">
                  <a:moveTo>
                    <a:pt x="930" y="1"/>
                  </a:moveTo>
                  <a:lnTo>
                    <a:pt x="930" y="596"/>
                  </a:lnTo>
                  <a:cubicBezTo>
                    <a:pt x="930" y="811"/>
                    <a:pt x="763" y="953"/>
                    <a:pt x="549" y="953"/>
                  </a:cubicBezTo>
                  <a:lnTo>
                    <a:pt x="1" y="953"/>
                  </a:lnTo>
                  <a:lnTo>
                    <a:pt x="1" y="1715"/>
                  </a:lnTo>
                  <a:lnTo>
                    <a:pt x="549" y="1715"/>
                  </a:lnTo>
                  <a:cubicBezTo>
                    <a:pt x="763" y="1715"/>
                    <a:pt x="930" y="1882"/>
                    <a:pt x="930" y="2097"/>
                  </a:cubicBezTo>
                  <a:lnTo>
                    <a:pt x="930" y="3573"/>
                  </a:lnTo>
                  <a:lnTo>
                    <a:pt x="1668" y="3573"/>
                  </a:lnTo>
                  <a:lnTo>
                    <a:pt x="1668" y="2073"/>
                  </a:lnTo>
                  <a:cubicBezTo>
                    <a:pt x="1668" y="1882"/>
                    <a:pt x="1835" y="1715"/>
                    <a:pt x="2025" y="1715"/>
                  </a:cubicBezTo>
                  <a:lnTo>
                    <a:pt x="2620" y="1715"/>
                  </a:lnTo>
                  <a:lnTo>
                    <a:pt x="2620" y="953"/>
                  </a:lnTo>
                  <a:lnTo>
                    <a:pt x="2025" y="953"/>
                  </a:lnTo>
                  <a:cubicBezTo>
                    <a:pt x="1835" y="953"/>
                    <a:pt x="1668" y="811"/>
                    <a:pt x="1668" y="596"/>
                  </a:cubicBezTo>
                  <a:lnTo>
                    <a:pt x="16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E545963-F5C3-0226-6697-A5B349DCAB69}"/>
              </a:ext>
            </a:extLst>
          </p:cNvPr>
          <p:cNvSpPr txBox="1"/>
          <p:nvPr/>
        </p:nvSpPr>
        <p:spPr>
          <a:xfrm>
            <a:off x="6154579" y="4057991"/>
            <a:ext cx="184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i="1" dirty="0">
                <a:solidFill>
                  <a:schemeClr val="bg1"/>
                </a:solidFill>
                <a:latin typeface=""/>
              </a:rPr>
              <a:t>H2 vers 1 t/m 5</a:t>
            </a:r>
          </a:p>
        </p:txBody>
      </p:sp>
    </p:spTree>
    <p:extLst>
      <p:ext uri="{BB962C8B-B14F-4D97-AF65-F5344CB8AC3E}">
        <p14:creationId xmlns:p14="http://schemas.microsoft.com/office/powerpoint/2010/main" val="173986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Inleidende</a:t>
            </a:r>
            <a:r>
              <a:rPr lang="en" sz="3600" dirty="0"/>
              <a:t> </a:t>
            </a:r>
            <a:r>
              <a:rPr lang="en" sz="3600" dirty="0" err="1"/>
              <a:t>hoofdstukken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Situatieschets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Een nieuwe generatie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Cyclus: zo gaat het elke keer weer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Andere volken en Gods doel daarmee</a:t>
            </a:r>
          </a:p>
        </p:txBody>
      </p:sp>
      <p:grpSp>
        <p:nvGrpSpPr>
          <p:cNvPr id="12" name="Google Shape;1033;p60">
            <a:extLst>
              <a:ext uri="{FF2B5EF4-FFF2-40B4-BE49-F238E27FC236}">
                <a16:creationId xmlns:a16="http://schemas.microsoft.com/office/drawing/2014/main" id="{235DEC93-3023-F8C3-1464-15754A5C75BA}"/>
              </a:ext>
            </a:extLst>
          </p:cNvPr>
          <p:cNvGrpSpPr/>
          <p:nvPr/>
        </p:nvGrpSpPr>
        <p:grpSpPr>
          <a:xfrm>
            <a:off x="6710048" y="2858611"/>
            <a:ext cx="878792" cy="1108437"/>
            <a:chOff x="1560842" y="3316479"/>
            <a:chExt cx="261908" cy="356378"/>
          </a:xfrm>
        </p:grpSpPr>
        <p:sp>
          <p:nvSpPr>
            <p:cNvPr id="14" name="Google Shape;1035;p60">
              <a:extLst>
                <a:ext uri="{FF2B5EF4-FFF2-40B4-BE49-F238E27FC236}">
                  <a16:creationId xmlns:a16="http://schemas.microsoft.com/office/drawing/2014/main" id="{354CF083-B178-C559-02ED-C8F90A9CAFDA}"/>
                </a:ext>
              </a:extLst>
            </p:cNvPr>
            <p:cNvSpPr/>
            <p:nvPr/>
          </p:nvSpPr>
          <p:spPr>
            <a:xfrm>
              <a:off x="1602412" y="3316479"/>
              <a:ext cx="220338" cy="356378"/>
            </a:xfrm>
            <a:custGeom>
              <a:avLst/>
              <a:gdLst/>
              <a:ahLst/>
              <a:cxnLst/>
              <a:rect l="l" t="t" r="r" b="b"/>
              <a:pathLst>
                <a:path w="6788" h="10979" extrusionOk="0">
                  <a:moveTo>
                    <a:pt x="4144" y="2382"/>
                  </a:moveTo>
                  <a:cubicBezTo>
                    <a:pt x="4334" y="2382"/>
                    <a:pt x="4501" y="2548"/>
                    <a:pt x="4501" y="2739"/>
                  </a:cubicBezTo>
                  <a:lnTo>
                    <a:pt x="4501" y="3358"/>
                  </a:lnTo>
                  <a:lnTo>
                    <a:pt x="5073" y="3358"/>
                  </a:lnTo>
                  <a:cubicBezTo>
                    <a:pt x="5287" y="3358"/>
                    <a:pt x="5454" y="3525"/>
                    <a:pt x="5454" y="3715"/>
                  </a:cubicBezTo>
                  <a:lnTo>
                    <a:pt x="5454" y="5216"/>
                  </a:lnTo>
                  <a:cubicBezTo>
                    <a:pt x="5454" y="5406"/>
                    <a:pt x="5287" y="5573"/>
                    <a:pt x="5073" y="5573"/>
                  </a:cubicBezTo>
                  <a:lnTo>
                    <a:pt x="4501" y="5573"/>
                  </a:lnTo>
                  <a:lnTo>
                    <a:pt x="4501" y="7049"/>
                  </a:lnTo>
                  <a:cubicBezTo>
                    <a:pt x="4501" y="7264"/>
                    <a:pt x="4334" y="7430"/>
                    <a:pt x="4144" y="7430"/>
                  </a:cubicBezTo>
                  <a:lnTo>
                    <a:pt x="2644" y="7430"/>
                  </a:lnTo>
                  <a:cubicBezTo>
                    <a:pt x="2453" y="7430"/>
                    <a:pt x="2286" y="7264"/>
                    <a:pt x="2286" y="7049"/>
                  </a:cubicBezTo>
                  <a:lnTo>
                    <a:pt x="2286" y="5573"/>
                  </a:lnTo>
                  <a:lnTo>
                    <a:pt x="1715" y="5573"/>
                  </a:lnTo>
                  <a:cubicBezTo>
                    <a:pt x="1524" y="5573"/>
                    <a:pt x="1358" y="5406"/>
                    <a:pt x="1358" y="5216"/>
                  </a:cubicBezTo>
                  <a:lnTo>
                    <a:pt x="1358" y="3715"/>
                  </a:lnTo>
                  <a:cubicBezTo>
                    <a:pt x="1358" y="3525"/>
                    <a:pt x="1524" y="3358"/>
                    <a:pt x="1715" y="3358"/>
                  </a:cubicBezTo>
                  <a:lnTo>
                    <a:pt x="2286" y="3358"/>
                  </a:lnTo>
                  <a:lnTo>
                    <a:pt x="2286" y="2739"/>
                  </a:lnTo>
                  <a:cubicBezTo>
                    <a:pt x="2286" y="2548"/>
                    <a:pt x="2453" y="2382"/>
                    <a:pt x="2644" y="2382"/>
                  </a:cubicBezTo>
                  <a:close/>
                  <a:moveTo>
                    <a:pt x="0" y="0"/>
                  </a:moveTo>
                  <a:lnTo>
                    <a:pt x="0" y="10979"/>
                  </a:lnTo>
                  <a:lnTo>
                    <a:pt x="6430" y="10979"/>
                  </a:lnTo>
                  <a:cubicBezTo>
                    <a:pt x="6621" y="10979"/>
                    <a:pt x="6787" y="10812"/>
                    <a:pt x="6787" y="10621"/>
                  </a:cubicBezTo>
                  <a:lnTo>
                    <a:pt x="6787" y="357"/>
                  </a:lnTo>
                  <a:cubicBezTo>
                    <a:pt x="6787" y="143"/>
                    <a:pt x="6621" y="0"/>
                    <a:pt x="64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5" name="Google Shape;1036;p60">
              <a:extLst>
                <a:ext uri="{FF2B5EF4-FFF2-40B4-BE49-F238E27FC236}">
                  <a16:creationId xmlns:a16="http://schemas.microsoft.com/office/drawing/2014/main" id="{DFB0EA72-7348-02DC-582C-64F21FF2811C}"/>
                </a:ext>
              </a:extLst>
            </p:cNvPr>
            <p:cNvSpPr/>
            <p:nvPr/>
          </p:nvSpPr>
          <p:spPr>
            <a:xfrm>
              <a:off x="1560842" y="3316479"/>
              <a:ext cx="35576" cy="356378"/>
            </a:xfrm>
            <a:custGeom>
              <a:avLst/>
              <a:gdLst/>
              <a:ahLst/>
              <a:cxnLst/>
              <a:rect l="l" t="t" r="r" b="b"/>
              <a:pathLst>
                <a:path w="1096" h="10979" extrusionOk="0">
                  <a:moveTo>
                    <a:pt x="358" y="0"/>
                  </a:moveTo>
                  <a:cubicBezTo>
                    <a:pt x="167" y="0"/>
                    <a:pt x="0" y="143"/>
                    <a:pt x="0" y="357"/>
                  </a:cubicBezTo>
                  <a:lnTo>
                    <a:pt x="0" y="10621"/>
                  </a:lnTo>
                  <a:cubicBezTo>
                    <a:pt x="0" y="10812"/>
                    <a:pt x="167" y="10979"/>
                    <a:pt x="358" y="10979"/>
                  </a:cubicBezTo>
                  <a:lnTo>
                    <a:pt x="1096" y="10979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6" name="Google Shape;1037;p60">
              <a:extLst>
                <a:ext uri="{FF2B5EF4-FFF2-40B4-BE49-F238E27FC236}">
                  <a16:creationId xmlns:a16="http://schemas.microsoft.com/office/drawing/2014/main" id="{AA62F586-1040-72F1-EC51-C02556C2BBA0}"/>
                </a:ext>
              </a:extLst>
            </p:cNvPr>
            <p:cNvSpPr/>
            <p:nvPr/>
          </p:nvSpPr>
          <p:spPr>
            <a:xfrm>
              <a:off x="1670417" y="3417722"/>
              <a:ext cx="85078" cy="115980"/>
            </a:xfrm>
            <a:custGeom>
              <a:avLst/>
              <a:gdLst/>
              <a:ahLst/>
              <a:cxnLst/>
              <a:rect l="l" t="t" r="r" b="b"/>
              <a:pathLst>
                <a:path w="2621" h="3573" extrusionOk="0">
                  <a:moveTo>
                    <a:pt x="930" y="1"/>
                  </a:moveTo>
                  <a:lnTo>
                    <a:pt x="930" y="596"/>
                  </a:lnTo>
                  <a:cubicBezTo>
                    <a:pt x="930" y="811"/>
                    <a:pt x="763" y="953"/>
                    <a:pt x="549" y="953"/>
                  </a:cubicBezTo>
                  <a:lnTo>
                    <a:pt x="1" y="953"/>
                  </a:lnTo>
                  <a:lnTo>
                    <a:pt x="1" y="1715"/>
                  </a:lnTo>
                  <a:lnTo>
                    <a:pt x="549" y="1715"/>
                  </a:lnTo>
                  <a:cubicBezTo>
                    <a:pt x="763" y="1715"/>
                    <a:pt x="930" y="1882"/>
                    <a:pt x="930" y="2097"/>
                  </a:cubicBezTo>
                  <a:lnTo>
                    <a:pt x="930" y="3573"/>
                  </a:lnTo>
                  <a:lnTo>
                    <a:pt x="1668" y="3573"/>
                  </a:lnTo>
                  <a:lnTo>
                    <a:pt x="1668" y="2073"/>
                  </a:lnTo>
                  <a:cubicBezTo>
                    <a:pt x="1668" y="1882"/>
                    <a:pt x="1835" y="1715"/>
                    <a:pt x="2025" y="1715"/>
                  </a:cubicBezTo>
                  <a:lnTo>
                    <a:pt x="2620" y="1715"/>
                  </a:lnTo>
                  <a:lnTo>
                    <a:pt x="2620" y="953"/>
                  </a:lnTo>
                  <a:lnTo>
                    <a:pt x="2025" y="953"/>
                  </a:lnTo>
                  <a:cubicBezTo>
                    <a:pt x="1835" y="953"/>
                    <a:pt x="1668" y="811"/>
                    <a:pt x="1668" y="596"/>
                  </a:cubicBezTo>
                  <a:lnTo>
                    <a:pt x="16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AFD32D27-EAC6-1A86-22F9-A98D897DEDCC}"/>
              </a:ext>
            </a:extLst>
          </p:cNvPr>
          <p:cNvSpPr txBox="1"/>
          <p:nvPr/>
        </p:nvSpPr>
        <p:spPr>
          <a:xfrm>
            <a:off x="5742578" y="4097277"/>
            <a:ext cx="2953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i="1" dirty="0">
                <a:solidFill>
                  <a:schemeClr val="bg1"/>
                </a:solidFill>
                <a:latin typeface=""/>
              </a:rPr>
              <a:t>H2 vers 6 t/m H3 vers 6</a:t>
            </a:r>
          </a:p>
        </p:txBody>
      </p:sp>
    </p:spTree>
    <p:extLst>
      <p:ext uri="{BB962C8B-B14F-4D97-AF65-F5344CB8AC3E}">
        <p14:creationId xmlns:p14="http://schemas.microsoft.com/office/powerpoint/2010/main" val="2508593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Verwerking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477950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nl-NL" sz="2000" b="1" dirty="0"/>
              <a:t>Bespreken/overdenken</a:t>
            </a:r>
          </a:p>
          <a:p>
            <a:pPr marL="285750" indent="-285750">
              <a:spcAft>
                <a:spcPts val="1200"/>
              </a:spcAft>
            </a:pPr>
            <a:r>
              <a:rPr lang="nl-NL" sz="2000" b="1" dirty="0"/>
              <a:t>Briefjes voor vragen en gebed</a:t>
            </a:r>
          </a:p>
          <a:p>
            <a:pPr marL="285750" indent="-285750">
              <a:spcAft>
                <a:spcPts val="1200"/>
              </a:spcAft>
            </a:pPr>
            <a:r>
              <a:rPr lang="nl-NL" sz="2000" b="1" dirty="0"/>
              <a:t>Bidden</a:t>
            </a:r>
            <a:br>
              <a:rPr lang="nl-NL" sz="1800" b="1" dirty="0"/>
            </a:br>
            <a:br>
              <a:rPr lang="nl-NL" sz="1800" dirty="0"/>
            </a:b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846772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Verwerking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b="1" u="sng" dirty="0"/>
              <a:t>Bespreken/overdenken</a:t>
            </a:r>
            <a:br>
              <a:rPr lang="nl-NL" sz="1800" b="1" dirty="0"/>
            </a:br>
            <a:r>
              <a:rPr lang="nl-NL" sz="1800" dirty="0"/>
              <a:t>Welke conclusies trek je uit deze inleidende hoofdstukken?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Wat zegt dit voor jou over God? En over de mens?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In hoeverre herken je hierin iets van vandaag?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Op welke manier is dit van toepassing op jezelf?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Hoe zou dit ons richting moeten geven als kerk?</a:t>
            </a:r>
            <a:br>
              <a:rPr lang="nl-NL" sz="1800" dirty="0"/>
            </a:b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312261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Verwerking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b="1" u="sng" dirty="0"/>
              <a:t>Briefjes voor vragen en gebed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Geel = een vraag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Roze = een gebedspunt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nl-NL" sz="18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Gooi het op tafel!</a:t>
            </a:r>
            <a:br>
              <a:rPr lang="nl-NL" sz="1800" b="1" dirty="0"/>
            </a:br>
            <a:endParaRPr lang="nl-NL" sz="1800" dirty="0"/>
          </a:p>
        </p:txBody>
      </p:sp>
      <p:pic>
        <p:nvPicPr>
          <p:cNvPr id="1026" name="Picture 2" descr="Yellow Sticky Notes PNG Image for Free Download | Fundo para texto, Moduras  para fotos, Molduras para fotos montagens">
            <a:extLst>
              <a:ext uri="{FF2B5EF4-FFF2-40B4-BE49-F238E27FC236}">
                <a16:creationId xmlns:a16="http://schemas.microsoft.com/office/drawing/2014/main" id="{9FD18430-88E6-9D46-7F59-301D5FD4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90" y="911583"/>
            <a:ext cx="1435608" cy="144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t can you get it on a Post In Note? – Anna Leckey &amp; Jay Birbeck MPP">
            <a:extLst>
              <a:ext uri="{FF2B5EF4-FFF2-40B4-BE49-F238E27FC236}">
                <a16:creationId xmlns:a16="http://schemas.microsoft.com/office/drawing/2014/main" id="{28C046BA-8329-9988-7BB9-29B08DBA0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52" y="2571750"/>
            <a:ext cx="2459771" cy="217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29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Verwerking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395654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Bidden</a:t>
            </a:r>
            <a:br>
              <a:rPr lang="nl-NL" sz="1800" b="1" dirty="0"/>
            </a:br>
            <a:r>
              <a:rPr lang="nl-NL" sz="1800" dirty="0"/>
              <a:t>Maak Hem groot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Vertel God wat je ziet en voelt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Vraag Hem om inzicht, Zijn leiding en zegen</a:t>
            </a:r>
          </a:p>
        </p:txBody>
      </p:sp>
    </p:spTree>
    <p:extLst>
      <p:ext uri="{BB962C8B-B14F-4D97-AF65-F5344CB8AC3E}">
        <p14:creationId xmlns:p14="http://schemas.microsoft.com/office/powerpoint/2010/main" val="2087182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Afsluiting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475447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nl-NL" sz="1800" b="1" dirty="0"/>
              <a:t>Rondvraag</a:t>
            </a:r>
            <a:br>
              <a:rPr lang="nl-NL" sz="1800" b="1" dirty="0"/>
            </a:br>
            <a:r>
              <a:rPr lang="nl-NL" sz="1800" dirty="0"/>
              <a:t>Wat blijft er hangen? Hoe ga je hier weg? </a:t>
            </a:r>
            <a:endParaRPr lang="nl-NL" sz="1800" b="1" dirty="0"/>
          </a:p>
          <a:p>
            <a:pPr marL="285750" indent="-285750">
              <a:spcAft>
                <a:spcPts val="1200"/>
              </a:spcAft>
            </a:pPr>
            <a:r>
              <a:rPr lang="nl-NL" sz="1800" b="1" dirty="0"/>
              <a:t>Gebed</a:t>
            </a:r>
            <a:r>
              <a:rPr lang="nl-NL" sz="1800" dirty="0"/>
              <a:t> </a:t>
            </a:r>
            <a:br>
              <a:rPr lang="nl-NL" sz="1800" dirty="0"/>
            </a:br>
            <a:r>
              <a:rPr lang="nl-NL" sz="1800" dirty="0"/>
              <a:t>Vanuit Psalm 25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b="1" dirty="0"/>
              <a:t>Volgende keer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b="1" dirty="0"/>
              <a:t>BVO’tje</a:t>
            </a:r>
            <a:br>
              <a:rPr lang="nl-NL" sz="1800" b="1" dirty="0"/>
            </a:br>
            <a:endParaRPr lang="nl-NL" sz="1800" b="1" dirty="0"/>
          </a:p>
        </p:txBody>
      </p:sp>
    </p:spTree>
    <p:extLst>
      <p:ext uri="{BB962C8B-B14F-4D97-AF65-F5344CB8AC3E}">
        <p14:creationId xmlns:p14="http://schemas.microsoft.com/office/powerpoint/2010/main" val="1543929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563809" y="92494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Volgende</a:t>
            </a:r>
            <a:r>
              <a:rPr lang="en" sz="3600" dirty="0"/>
              <a:t> </a:t>
            </a:r>
            <a:r>
              <a:rPr lang="en" sz="3600" dirty="0" err="1"/>
              <a:t>keer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1054358" y="1538422"/>
            <a:ext cx="6736701" cy="2680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lang="nl-NL" sz="2000" b="1" dirty="0"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2400" b="1" dirty="0" err="1"/>
              <a:t>Othniël</a:t>
            </a:r>
            <a:r>
              <a:rPr lang="nl-NL" sz="2400" b="1" dirty="0"/>
              <a:t> en de Mesopotamiërs</a:t>
            </a:r>
            <a:br>
              <a:rPr lang="nl-NL" sz="2400" b="1" dirty="0"/>
            </a:br>
            <a:r>
              <a:rPr lang="nl-NL" sz="2400" dirty="0"/>
              <a:t>De strijd tussen het geloof en de wereld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lang="nl-NL" sz="2000" b="1" dirty="0"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2000" i="1" dirty="0"/>
              <a:t>Richteren 1 vers 11 t/m 13</a:t>
            </a:r>
            <a:br>
              <a:rPr lang="nl-NL" sz="2000" i="1" dirty="0"/>
            </a:br>
            <a:r>
              <a:rPr lang="nl-NL" sz="2000" i="1" dirty="0"/>
              <a:t>Richteren 3 vers 7 t/m 11</a:t>
            </a:r>
          </a:p>
        </p:txBody>
      </p:sp>
    </p:spTree>
    <p:extLst>
      <p:ext uri="{BB962C8B-B14F-4D97-AF65-F5344CB8AC3E}">
        <p14:creationId xmlns:p14="http://schemas.microsoft.com/office/powerpoint/2010/main" val="1278810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 txBox="1">
            <a:spLocks noGrp="1"/>
          </p:cNvSpPr>
          <p:nvPr>
            <p:ph type="title"/>
          </p:nvPr>
        </p:nvSpPr>
        <p:spPr>
          <a:xfrm>
            <a:off x="-637124" y="741340"/>
            <a:ext cx="5435700" cy="69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Wie ben </a:t>
            </a:r>
            <a:r>
              <a:rPr lang="en" dirty="0" err="1"/>
              <a:t>ik</a:t>
            </a:r>
            <a:r>
              <a:rPr lang="en" dirty="0"/>
              <a:t>?</a:t>
            </a: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6CD1E6-4ED5-7852-248C-279EEB3A9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8" t="20861" r="11058" b="31248"/>
          <a:stretch/>
        </p:blipFill>
        <p:spPr>
          <a:xfrm>
            <a:off x="4544646" y="3108467"/>
            <a:ext cx="1609048" cy="14647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AB1F7A1-4714-9303-8405-3727B5B5E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8851" y="2212677"/>
            <a:ext cx="2697794" cy="20233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CA8C60D-D128-74B1-92BD-B6068939B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96" r="11595" b="27159"/>
          <a:stretch/>
        </p:blipFill>
        <p:spPr>
          <a:xfrm>
            <a:off x="2469421" y="1875453"/>
            <a:ext cx="2075225" cy="2697794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5DC72867-5CFF-71C2-1373-132A9037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43" y="3224350"/>
            <a:ext cx="2010653" cy="12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- Evangelisch College">
            <a:extLst>
              <a:ext uri="{FF2B5EF4-FFF2-40B4-BE49-F238E27FC236}">
                <a16:creationId xmlns:a16="http://schemas.microsoft.com/office/drawing/2014/main" id="{44AC3C96-6BE5-2013-B76C-B59E319A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87" y="1659077"/>
            <a:ext cx="1449390" cy="144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ristengemeente Het Kruispunt – 's-Gravenzande">
            <a:extLst>
              <a:ext uri="{FF2B5EF4-FFF2-40B4-BE49-F238E27FC236}">
                <a16:creationId xmlns:a16="http://schemas.microsoft.com/office/drawing/2014/main" id="{F6693F02-C8E7-29D1-7A3A-2C7B9A07C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9329"/>
          <a:stretch/>
        </p:blipFill>
        <p:spPr bwMode="auto">
          <a:xfrm>
            <a:off x="4711962" y="741340"/>
            <a:ext cx="1763483" cy="211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ndelen in het Glarnerland in Oost-Zwitserland">
            <a:extLst>
              <a:ext uri="{FF2B5EF4-FFF2-40B4-BE49-F238E27FC236}">
                <a16:creationId xmlns:a16="http://schemas.microsoft.com/office/drawing/2014/main" id="{5669B711-A854-881E-D910-8F40EB1FC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3" r="778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519344" y="1276349"/>
            <a:ext cx="8105312" cy="2590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lang="nl-NL" sz="2000" b="1" dirty="0"/>
          </a:p>
          <a:p>
            <a:pPr marL="0" indent="0" algn="ctr">
              <a:spcAft>
                <a:spcPts val="1200"/>
              </a:spcAft>
              <a:buNone/>
            </a:pPr>
            <a:r>
              <a:rPr lang="nl-NL" sz="2000" i="1" dirty="0"/>
              <a:t>Psalm 32:8</a:t>
            </a:r>
            <a:endParaRPr lang="nl-NL" sz="2000" b="1" dirty="0"/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2000" b="1" dirty="0"/>
              <a:t>Ik onderwijs u en leer u de weg die u moet gaan</a:t>
            </a:r>
            <a:br>
              <a:rPr lang="nl-NL" sz="2000" b="1" dirty="0"/>
            </a:br>
            <a:r>
              <a:rPr lang="nl-NL" sz="2000" b="1" dirty="0"/>
              <a:t>Ik geef raad, Mijn oog is op u</a:t>
            </a:r>
          </a:p>
        </p:txBody>
      </p:sp>
    </p:spTree>
    <p:extLst>
      <p:ext uri="{BB962C8B-B14F-4D97-AF65-F5344CB8AC3E}">
        <p14:creationId xmlns:p14="http://schemas.microsoft.com/office/powerpoint/2010/main" val="952304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Waarom</a:t>
            </a:r>
            <a:r>
              <a:rPr lang="en" sz="3600" dirty="0"/>
              <a:t> </a:t>
            </a:r>
            <a:r>
              <a:rPr lang="en" sz="3600" dirty="0" err="1"/>
              <a:t>Richteren</a:t>
            </a:r>
            <a:r>
              <a:rPr lang="en" sz="3600" dirty="0"/>
              <a:t>?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503440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dirty="0"/>
              <a:t>Verschillende brillen		</a:t>
            </a:r>
            <a:r>
              <a:rPr lang="nl-NL" sz="1800" b="1" i="1" dirty="0">
                <a:sym typeface="Wingdings" pitchFamily="2" charset="2"/>
              </a:rPr>
              <a:t> voorbeeld</a:t>
            </a:r>
            <a:endParaRPr lang="nl-NL" sz="1800" b="1" i="1" dirty="0"/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Historisch 	(toen)		</a:t>
            </a:r>
            <a:r>
              <a:rPr lang="nl-NL" sz="1800" i="1" dirty="0">
                <a:sym typeface="Wingdings" pitchFamily="2" charset="2"/>
              </a:rPr>
              <a:t> Israël uit Egypte bevrijd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>
                <a:sym typeface="Wingdings" pitchFamily="2" charset="2"/>
              </a:rPr>
              <a:t>Typologisch	(nu)		</a:t>
            </a:r>
            <a:r>
              <a:rPr lang="nl-NL" sz="1800" i="1" dirty="0">
                <a:sym typeface="Wingdings" pitchFamily="2" charset="2"/>
              </a:rPr>
              <a:t> ik ben bevrijd uit de wereld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>
                <a:sym typeface="Wingdings" pitchFamily="2" charset="2"/>
              </a:rPr>
              <a:t>Profetisch 	(straks)		</a:t>
            </a:r>
            <a:r>
              <a:rPr lang="nl-NL" sz="1800" i="1" dirty="0">
                <a:sym typeface="Wingdings" pitchFamily="2" charset="2"/>
              </a:rPr>
              <a:t> Gods volk voor eeuwig verlost</a:t>
            </a:r>
          </a:p>
          <a:p>
            <a:pPr marL="285750" indent="-285750">
              <a:spcAft>
                <a:spcPts val="1200"/>
              </a:spcAft>
            </a:pPr>
            <a:endParaRPr lang="nl-NL" sz="1800" b="1" dirty="0">
              <a:sym typeface="Wingdings" pitchFamily="2" charset="2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>
                <a:sym typeface="Wingdings" pitchFamily="2" charset="2"/>
              </a:rPr>
              <a:t>We hebben al deze brillen op. Dit vergt oefening. Geniet ervan!</a:t>
            </a:r>
          </a:p>
        </p:txBody>
      </p:sp>
    </p:spTree>
    <p:extLst>
      <p:ext uri="{BB962C8B-B14F-4D97-AF65-F5344CB8AC3E}">
        <p14:creationId xmlns:p14="http://schemas.microsoft.com/office/powerpoint/2010/main" val="3464613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Waarom</a:t>
            </a:r>
            <a:r>
              <a:rPr lang="en" sz="3600" dirty="0"/>
              <a:t> </a:t>
            </a:r>
            <a:r>
              <a:rPr lang="en" sz="3600" dirty="0" err="1"/>
              <a:t>Richteren</a:t>
            </a:r>
            <a:r>
              <a:rPr lang="en" sz="3600" dirty="0"/>
              <a:t>? 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503440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200"/>
              </a:spcAft>
            </a:pPr>
            <a:r>
              <a:rPr lang="nl-NL" sz="1800" b="1" dirty="0"/>
              <a:t>We leven in een tussentijd </a:t>
            </a:r>
            <a:br>
              <a:rPr lang="nl-NL" sz="1800" dirty="0"/>
            </a:br>
            <a:r>
              <a:rPr lang="nl-NL" sz="1800" dirty="0"/>
              <a:t>De tijd tussen de ware Mozes en de ware David</a:t>
            </a:r>
            <a:br>
              <a:rPr lang="nl-NL" sz="1800" dirty="0"/>
            </a:br>
            <a:r>
              <a:rPr lang="nl-NL" sz="1800" dirty="0"/>
              <a:t>Een bevrijd volk op weg naar een betere tijd</a:t>
            </a:r>
            <a:br>
              <a:rPr lang="nl-NL" sz="1800" dirty="0"/>
            </a:br>
            <a:r>
              <a:rPr lang="nl-NL" sz="1800" dirty="0"/>
              <a:t>Negatieve cyclus, neergaande lijn, maar God zal verlossen</a:t>
            </a:r>
            <a:br>
              <a:rPr lang="nl-NL" sz="1800" b="1" dirty="0"/>
            </a:br>
            <a:endParaRPr lang="nl-NL" sz="1800" b="1" dirty="0"/>
          </a:p>
          <a:p>
            <a:pPr marL="285750" indent="-285750">
              <a:spcAft>
                <a:spcPts val="1200"/>
              </a:spcAft>
            </a:pPr>
            <a:r>
              <a:rPr lang="nl-NL" sz="1800" b="1" dirty="0"/>
              <a:t>We bezitten geestelijke zegeningen</a:t>
            </a:r>
            <a:br>
              <a:rPr lang="nl-NL" sz="1800" b="1" dirty="0"/>
            </a:br>
            <a:r>
              <a:rPr lang="nl-NL" sz="1800" dirty="0"/>
              <a:t>Gods volk naar nieuw grondgebied: het Beloofde Land</a:t>
            </a:r>
            <a:br>
              <a:rPr lang="nl-NL" sz="1800" dirty="0"/>
            </a:br>
            <a:r>
              <a:rPr lang="nl-NL" sz="1800" dirty="0"/>
              <a:t>Jozua nam in bezit </a:t>
            </a:r>
            <a:r>
              <a:rPr lang="nl-NL" sz="1800" dirty="0">
                <a:sym typeface="Wingdings" pitchFamily="2" charset="2"/>
              </a:rPr>
              <a:t> Paulus geeft zicht op zegeningen</a:t>
            </a:r>
            <a:br>
              <a:rPr lang="nl-NL" sz="1800" b="1" dirty="0">
                <a:sym typeface="Wingdings" pitchFamily="2" charset="2"/>
              </a:rPr>
            </a:br>
            <a:r>
              <a:rPr lang="nl-NL" sz="1800" dirty="0">
                <a:sym typeface="Wingdings" pitchFamily="2" charset="2"/>
              </a:rPr>
              <a:t>Vruchtbare oogst geroofd, maar God brengt herstel (strijd)</a:t>
            </a:r>
            <a:br>
              <a:rPr lang="nl-NL" sz="1800" dirty="0">
                <a:sym typeface="Wingdings" pitchFamily="2" charset="2"/>
              </a:rPr>
            </a:br>
            <a:endParaRPr lang="nl-NL" sz="18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36135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Wat is het </a:t>
            </a:r>
            <a:r>
              <a:rPr lang="en" sz="3600" dirty="0" err="1"/>
              <a:t>doel</a:t>
            </a:r>
            <a:r>
              <a:rPr lang="en" sz="3600" dirty="0"/>
              <a:t>?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460969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dirty="0"/>
              <a:t>Bijbelstudie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Inzicht krijgen in wat ons van Gods zegen kan beroven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Ontdekken op welke manier God ons wil helpen/verlossen</a:t>
            </a:r>
            <a:br>
              <a:rPr lang="nl-NL" sz="1800" b="1" dirty="0"/>
            </a:b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916621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Wat is het </a:t>
            </a:r>
            <a:r>
              <a:rPr lang="en" sz="3600" dirty="0" err="1"/>
              <a:t>doel</a:t>
            </a:r>
            <a:r>
              <a:rPr lang="en" sz="3600" dirty="0"/>
              <a:t>?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460969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dirty="0"/>
              <a:t>Bespreken en bidden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Zoeken naar de persoonlijke toepassing in ons leven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Elkaar ondersteunen en bemoedigen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Gericht zijn op Gods werkende aanwezigheid</a:t>
            </a:r>
            <a:br>
              <a:rPr lang="nl-NL" sz="1800" dirty="0"/>
            </a:br>
            <a:endParaRPr lang="nl-NL" sz="1800" b="1" u="sng" dirty="0"/>
          </a:p>
          <a:p>
            <a:pPr marL="0" indent="0">
              <a:spcAft>
                <a:spcPts val="1200"/>
              </a:spcAft>
              <a:buNone/>
            </a:pPr>
            <a:r>
              <a:rPr lang="nl-NL" sz="1800" b="1" dirty="0"/>
              <a:t>Samengevat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/>
              <a:t>Opgebouwd en gefocust wandelen met Hem!</a:t>
            </a:r>
            <a:endParaRPr lang="nl-NL" sz="1800" b="1" u="sng" dirty="0"/>
          </a:p>
        </p:txBody>
      </p:sp>
    </p:spTree>
    <p:extLst>
      <p:ext uri="{BB962C8B-B14F-4D97-AF65-F5344CB8AC3E}">
        <p14:creationId xmlns:p14="http://schemas.microsoft.com/office/powerpoint/2010/main" val="731978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713100" y="62523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Wat </a:t>
            </a:r>
            <a:r>
              <a:rPr lang="en" sz="3600" dirty="0" err="1"/>
              <a:t>gaan</a:t>
            </a:r>
            <a:r>
              <a:rPr lang="en" sz="3600" dirty="0"/>
              <a:t> we </a:t>
            </a:r>
            <a:r>
              <a:rPr lang="en" sz="3600" dirty="0" err="1"/>
              <a:t>doen</a:t>
            </a:r>
            <a:r>
              <a:rPr lang="en" sz="3600" dirty="0"/>
              <a:t>?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713100" y="1470299"/>
            <a:ext cx="7717800" cy="3122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nl-NL" sz="1800" b="1" u="sng" dirty="0"/>
              <a:t>Aanpak van de Bijbel–uitleg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Herkomst en karakter van Israëls vijanden vertalen naar nu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Analyseren hóe God middels een rechter verlost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Betekenissen van namen</a:t>
            </a:r>
          </a:p>
          <a:p>
            <a:pPr marL="285750" indent="-285750">
              <a:spcAft>
                <a:spcPts val="1200"/>
              </a:spcAft>
            </a:pPr>
            <a:r>
              <a:rPr lang="nl-NL" sz="1800" dirty="0"/>
              <a:t>Beeld van de Heer Jezus</a:t>
            </a:r>
            <a:br>
              <a:rPr lang="nl-NL" sz="1800" dirty="0"/>
            </a:br>
            <a:endParaRPr lang="nl-NL" sz="1800" dirty="0"/>
          </a:p>
          <a:p>
            <a:pPr marL="0" indent="0">
              <a:spcAft>
                <a:spcPts val="1200"/>
              </a:spcAft>
              <a:buNone/>
            </a:pPr>
            <a:r>
              <a:rPr lang="nl-NL" sz="1800" dirty="0">
                <a:sym typeface="Wingdings" pitchFamily="2" charset="2"/>
              </a:rPr>
              <a:t> “De schets inkleuren”, proberen te duiden, bidden!</a:t>
            </a:r>
            <a:br>
              <a:rPr lang="nl-NL" sz="1800" b="1" dirty="0"/>
            </a:b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568127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3"/>
          <p:cNvSpPr txBox="1">
            <a:spLocks noGrp="1"/>
          </p:cNvSpPr>
          <p:nvPr>
            <p:ph type="title"/>
          </p:nvPr>
        </p:nvSpPr>
        <p:spPr>
          <a:xfrm>
            <a:off x="563809" y="92494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Verantwoording</a:t>
            </a:r>
            <a:endParaRPr sz="3600" dirty="0"/>
          </a:p>
        </p:txBody>
      </p:sp>
      <p:sp>
        <p:nvSpPr>
          <p:cNvPr id="386" name="Google Shape;386;p33"/>
          <p:cNvSpPr txBox="1">
            <a:spLocks noGrp="1"/>
          </p:cNvSpPr>
          <p:nvPr>
            <p:ph type="body" idx="1"/>
          </p:nvPr>
        </p:nvSpPr>
        <p:spPr>
          <a:xfrm>
            <a:off x="1166327" y="1838132"/>
            <a:ext cx="6736701" cy="2680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dirty="0"/>
              <a:t>“Alles wat eertijds geschreven is, is tot onze onderwijzing eerder geschreven, opdat wij in de weg van volharding en vertroosting door de Schriften de hoop zouden behouden.”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800" i="1" dirty="0"/>
              <a:t>Romeinen 15:4</a:t>
            </a:r>
          </a:p>
        </p:txBody>
      </p:sp>
    </p:spTree>
    <p:extLst>
      <p:ext uri="{BB962C8B-B14F-4D97-AF65-F5344CB8AC3E}">
        <p14:creationId xmlns:p14="http://schemas.microsoft.com/office/powerpoint/2010/main" val="1596235762"/>
      </p:ext>
    </p:extLst>
  </p:cSld>
  <p:clrMapOvr>
    <a:masterClrMapping/>
  </p:clrMapOvr>
</p:sld>
</file>

<file path=ppt/theme/theme1.xml><?xml version="1.0" encoding="utf-8"?>
<a:theme xmlns:a="http://schemas.openxmlformats.org/drawingml/2006/main" name="Luther and Protestant Reformation by Slidesgo">
  <a:themeElements>
    <a:clrScheme name="Simple Light">
      <a:dk1>
        <a:srgbClr val="2B2B27"/>
      </a:dk1>
      <a:lt1>
        <a:srgbClr val="FFFFFF"/>
      </a:lt1>
      <a:dk2>
        <a:srgbClr val="FFFCF3"/>
      </a:dk2>
      <a:lt2>
        <a:srgbClr val="FFE3D2"/>
      </a:lt2>
      <a:accent1>
        <a:srgbClr val="8E453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Aangepast 2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5124</TotalTime>
  <Words>984</Words>
  <Application>Microsoft Macintosh PowerPoint</Application>
  <PresentationFormat>Diavoorstelling (16:9)</PresentationFormat>
  <Paragraphs>137</Paragraphs>
  <Slides>30</Slides>
  <Notes>30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5" baseType="lpstr">
      <vt:lpstr>Wingdings</vt:lpstr>
      <vt:lpstr>Playfair Display</vt:lpstr>
      <vt:lpstr>Montserrat</vt:lpstr>
      <vt:lpstr>Arial</vt:lpstr>
      <vt:lpstr>Luther and Protestant Reformation by Slidesgo</vt:lpstr>
      <vt:lpstr>Richteren Relevant</vt:lpstr>
      <vt:lpstr>Inhoud van vanavond</vt:lpstr>
      <vt:lpstr>Wie ben ik?</vt:lpstr>
      <vt:lpstr>Waarom Richteren?</vt:lpstr>
      <vt:lpstr>Waarom Richteren? </vt:lpstr>
      <vt:lpstr>Wat is het doel?</vt:lpstr>
      <vt:lpstr>Wat is het doel?</vt:lpstr>
      <vt:lpstr>Wat gaan we doen?</vt:lpstr>
      <vt:lpstr>Verantwoording</vt:lpstr>
      <vt:lpstr>Verantwoording</vt:lpstr>
      <vt:lpstr>Verantwoording</vt:lpstr>
      <vt:lpstr>Verantwoording</vt:lpstr>
      <vt:lpstr>Wat gaan we doen?</vt:lpstr>
      <vt:lpstr>Wat gaan we doen?</vt:lpstr>
      <vt:lpstr>Wat gaan we doen?</vt:lpstr>
      <vt:lpstr>PowerPoint-presentatie</vt:lpstr>
      <vt:lpstr>Wat gaan we doen?</vt:lpstr>
      <vt:lpstr>PowerPoint-presentatie</vt:lpstr>
      <vt:lpstr>Inleidende hoofdstukken</vt:lpstr>
      <vt:lpstr>Inleidende hoofdstukken</vt:lpstr>
      <vt:lpstr>Inleidende hoofdstukken</vt:lpstr>
      <vt:lpstr>Inleidende hoofdstukken</vt:lpstr>
      <vt:lpstr>Inleidende hoofdstukken</vt:lpstr>
      <vt:lpstr>Verwerking</vt:lpstr>
      <vt:lpstr>Verwerking</vt:lpstr>
      <vt:lpstr>Verwerking</vt:lpstr>
      <vt:lpstr>Verwerking</vt:lpstr>
      <vt:lpstr>Afsluiting</vt:lpstr>
      <vt:lpstr>Volgende keer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Richteren Relevant</dc:title>
  <cp:lastModifiedBy>Hans Klop</cp:lastModifiedBy>
  <cp:revision>56</cp:revision>
  <cp:lastPrinted>2024-01-30T14:13:05Z</cp:lastPrinted>
  <dcterms:modified xsi:type="dcterms:W3CDTF">2024-01-30T14:14:54Z</dcterms:modified>
</cp:coreProperties>
</file>